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70" r:id="rId8"/>
    <p:sldId id="263" r:id="rId9"/>
    <p:sldId id="265" r:id="rId10"/>
    <p:sldId id="266" r:id="rId11"/>
    <p:sldId id="267" r:id="rId12"/>
    <p:sldId id="268" r:id="rId13"/>
    <p:sldId id="271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AE716B-AFD2-443E-B03C-CFDF9F00968B}" v="2176" dt="2020-03-26T18:06:43.608"/>
    <p1510:client id="{C7176DFB-EEE1-4C71-9D76-4C64FB5680D4}" v="75" dt="2020-03-26T16:56:02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478E-7EDA-463F-AE9F-B821B44F0A4C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D395-F88F-4A00-ABD6-BCBC1D860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478E-7EDA-463F-AE9F-B821B44F0A4C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D395-F88F-4A00-ABD6-BCBC1D860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478E-7EDA-463F-AE9F-B821B44F0A4C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D395-F88F-4A00-ABD6-BCBC1D860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478E-7EDA-463F-AE9F-B821B44F0A4C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D395-F88F-4A00-ABD6-BCBC1D860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478E-7EDA-463F-AE9F-B821B44F0A4C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D395-F88F-4A00-ABD6-BCBC1D860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478E-7EDA-463F-AE9F-B821B44F0A4C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D395-F88F-4A00-ABD6-BCBC1D860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478E-7EDA-463F-AE9F-B821B44F0A4C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D395-F88F-4A00-ABD6-BCBC1D860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478E-7EDA-463F-AE9F-B821B44F0A4C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D395-F88F-4A00-ABD6-BCBC1D860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478E-7EDA-463F-AE9F-B821B44F0A4C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D395-F88F-4A00-ABD6-BCBC1D860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478E-7EDA-463F-AE9F-B821B44F0A4C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D395-F88F-4A00-ABD6-BCBC1D860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F478E-7EDA-463F-AE9F-B821B44F0A4C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D395-F88F-4A00-ABD6-BCBC1D860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2">
                <a:lumMod val="5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F478E-7EDA-463F-AE9F-B821B44F0A4C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9D395-F88F-4A00-ABD6-BCBC1D860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C:\Documents%20and%20Settings\Admin\Pulpit\Tomaso%20Albinoni%20-%20Concerto%20Op.%2092%20in%20d%20minor%20(23)%20%5bAdagio%5d.mp3" TargetMode="External"/><Relationship Id="rId1" Type="http://schemas.openxmlformats.org/officeDocument/2006/relationships/audio" Target="file:///C:\Documents%20and%20Settings\Admin\Pulpit\This%20Will%20Destroy%20You%20-%20Young%20Mountain%20full%20album.mp3" TargetMode="External"/><Relationship Id="rId6" Type="http://schemas.openxmlformats.org/officeDocument/2006/relationships/image" Target="../media/image21.gif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4">
            <a:extLst>
              <a:ext uri="{FF2B5EF4-FFF2-40B4-BE49-F238E27FC236}">
                <a16:creationId xmlns:a16="http://schemas.microsoft.com/office/drawing/2014/main" id="{AFEB037F-F398-4703-8C3E-80E2DE0AA5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2735" y="-300105"/>
            <a:ext cx="5892008" cy="3224218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23535" y="493758"/>
            <a:ext cx="7772400" cy="5454957"/>
          </a:xfrm>
        </p:spPr>
        <p:txBody>
          <a:bodyPr>
            <a:normAutofit/>
          </a:bodyPr>
          <a:lstStyle/>
          <a:p>
            <a:r>
              <a:rPr lang="pl-PL" sz="9600" dirty="0">
                <a:cs typeface="Calibri"/>
              </a:rPr>
              <a:t>Jak się uczyć?</a:t>
            </a:r>
            <a:endParaRPr lang="pl-PL" sz="9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pl-PL" sz="7200" dirty="0">
                <a:highlight>
                  <a:srgbClr val="FFFF00"/>
                </a:highlight>
                <a:cs typeface="Calibri"/>
              </a:rPr>
              <a:t>szybko i skutecznie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53196" y="4786321"/>
            <a:ext cx="2521720" cy="157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282" y="-785842"/>
            <a:ext cx="8929718" cy="7429552"/>
          </a:xfrm>
        </p:spPr>
        <p:txBody>
          <a:bodyPr>
            <a:normAutofit/>
          </a:bodyPr>
          <a:lstStyle/>
          <a:p>
            <a:r>
              <a:rPr lang="pl-PL" sz="6600" b="1" dirty="0">
                <a:solidFill>
                  <a:srgbClr val="FF0000"/>
                </a:solidFill>
              </a:rPr>
              <a:t>Bariery do usunięcia</a:t>
            </a:r>
            <a:br>
              <a:rPr lang="pl-PL" sz="6600" b="1" dirty="0">
                <a:solidFill>
                  <a:srgbClr val="FF0000"/>
                </a:solidFill>
              </a:rPr>
            </a:br>
            <a:r>
              <a:rPr lang="pl-PL" sz="3200" b="1" dirty="0">
                <a:solidFill>
                  <a:srgbClr val="FF0000"/>
                </a:solidFill>
              </a:rPr>
              <a:t>NASTAWIENIE</a:t>
            </a:r>
            <a:r>
              <a:rPr lang="pl-PL" sz="4000" b="1" dirty="0">
                <a:solidFill>
                  <a:srgbClr val="FF0000"/>
                </a:solidFill>
              </a:rPr>
              <a:t> </a:t>
            </a:r>
            <a:r>
              <a:rPr lang="pl-PL" sz="1800" b="1" dirty="0">
                <a:solidFill>
                  <a:srgbClr val="FF0000"/>
                </a:solidFill>
              </a:rPr>
              <a:t>(HORMONY STRESU BLOKUJĄ PRZEPŁYW KRWI DO MÓZGU)</a:t>
            </a:r>
            <a:br>
              <a:rPr lang="pl-PL" sz="1800" b="1" dirty="0">
                <a:solidFill>
                  <a:srgbClr val="FF0000"/>
                </a:solidFill>
              </a:rPr>
            </a:br>
            <a:r>
              <a:rPr lang="pl-PL" sz="1800" b="1" dirty="0"/>
              <a:t>UCZENIE SIĘ JEST NATURALNE, ŚWIADOME I NIEŚWIADOME, LIMITY NIE ISTNIEJĄ, BŁĄD WSKAZÓWKĄ A NIE PORAŻKĄ</a:t>
            </a:r>
            <a:br>
              <a:rPr lang="pl-PL" sz="4000" b="1" dirty="0">
                <a:solidFill>
                  <a:srgbClr val="FF0000"/>
                </a:solidFill>
              </a:rPr>
            </a:br>
            <a:r>
              <a:rPr lang="pl-PL" sz="3200" b="1" dirty="0">
                <a:solidFill>
                  <a:srgbClr val="FF0000"/>
                </a:solidFill>
              </a:rPr>
              <a:t>MOTYWACJA</a:t>
            </a:r>
            <a:r>
              <a:rPr lang="pl-PL" sz="4000" b="1" dirty="0">
                <a:solidFill>
                  <a:srgbClr val="FF0000"/>
                </a:solidFill>
              </a:rPr>
              <a:t> (</a:t>
            </a:r>
            <a:r>
              <a:rPr lang="pl-PL" sz="1800" b="1" dirty="0">
                <a:solidFill>
                  <a:srgbClr val="FF0000"/>
                </a:solidFill>
              </a:rPr>
              <a:t>DLACZEGO?</a:t>
            </a:r>
            <a:r>
              <a:rPr lang="pl-PL" sz="4000" b="1" dirty="0">
                <a:solidFill>
                  <a:srgbClr val="FF0000"/>
                </a:solidFill>
              </a:rPr>
              <a:t>)</a:t>
            </a:r>
            <a:br>
              <a:rPr lang="pl-PL" sz="4000" b="1" dirty="0">
                <a:solidFill>
                  <a:srgbClr val="FF0000"/>
                </a:solidFill>
              </a:rPr>
            </a:br>
            <a:r>
              <a:rPr lang="pl-PL" sz="1800" b="1" dirty="0"/>
              <a:t>WIEDZA TO TOWAR, INWESTYCJA W ŻYCIOWĄ SZANSĘ, </a:t>
            </a:r>
            <a:br>
              <a:rPr lang="pl-PL" sz="1800" b="1" dirty="0"/>
            </a:br>
            <a:r>
              <a:rPr lang="pl-PL" sz="1800" b="1" dirty="0"/>
              <a:t>CEL – DZIEDZINA, ZAWÓD, ZAINTERESOWANIA – MOBILIZACJA SIŁ</a:t>
            </a:r>
            <a:br>
              <a:rPr lang="pl-PL" sz="4000" b="1" dirty="0">
                <a:solidFill>
                  <a:srgbClr val="FF0000"/>
                </a:solidFill>
              </a:rPr>
            </a:br>
            <a:r>
              <a:rPr lang="pl-PL" sz="3200" b="1" dirty="0">
                <a:solidFill>
                  <a:srgbClr val="FF0000"/>
                </a:solidFill>
              </a:rPr>
              <a:t>ELIMINACJA WEWNĘTRZNEGO KRYTYKA</a:t>
            </a:r>
            <a:br>
              <a:rPr lang="pl-PL" sz="3200" b="1" dirty="0">
                <a:solidFill>
                  <a:srgbClr val="FF0000"/>
                </a:solidFill>
              </a:rPr>
            </a:br>
            <a:r>
              <a:rPr lang="pl-PL" sz="4000" b="1" dirty="0">
                <a:solidFill>
                  <a:srgbClr val="FF0000"/>
                </a:solidFill>
              </a:rPr>
              <a:t>(</a:t>
            </a:r>
            <a:r>
              <a:rPr lang="pl-PL" sz="1800" b="1" dirty="0">
                <a:solidFill>
                  <a:srgbClr val="FF0000"/>
                </a:solidFill>
              </a:rPr>
              <a:t>WIZUALIZACJA SUKCESU+ AFIRMACJA</a:t>
            </a:r>
            <a:r>
              <a:rPr lang="pl-PL" sz="4000" b="1" dirty="0">
                <a:solidFill>
                  <a:srgbClr val="FF0000"/>
                </a:solidFill>
              </a:rPr>
              <a:t>)</a:t>
            </a:r>
            <a:br>
              <a:rPr lang="pl-PL" sz="4000" b="1" dirty="0">
                <a:solidFill>
                  <a:srgbClr val="FF0000"/>
                </a:solidFill>
              </a:rPr>
            </a:br>
            <a:r>
              <a:rPr lang="pl-PL" sz="1800" b="1" dirty="0"/>
              <a:t>NAJPIERW UWIERZ, ŻE MOŻESZ – PRAWO SUKCESU, USUŃ WEWNĘTRZNEGO PODTRUWACZA,  AFIRMACJA  - POZYTYWNA W CZASIE TERAŹNIEJSZYMM </a:t>
            </a:r>
            <a:br>
              <a:rPr lang="pl-PL" sz="6600" b="1" dirty="0">
                <a:solidFill>
                  <a:srgbClr val="FF0000"/>
                </a:solidFill>
              </a:rPr>
            </a:br>
            <a:endParaRPr lang="pl-PL" sz="6600" b="1" dirty="0">
              <a:solidFill>
                <a:srgbClr val="FF0000"/>
              </a:solidFill>
            </a:endParaRPr>
          </a:p>
        </p:txBody>
      </p:sp>
      <p:sp>
        <p:nvSpPr>
          <p:cNvPr id="5" name="Strzałka zakrzywiona w prawo 4"/>
          <p:cNvSpPr/>
          <p:nvPr/>
        </p:nvSpPr>
        <p:spPr>
          <a:xfrm flipH="1">
            <a:off x="8429652" y="4357694"/>
            <a:ext cx="428628" cy="20002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b="1" dirty="0">
                <a:solidFill>
                  <a:srgbClr val="FF0000"/>
                </a:solidFill>
              </a:rPr>
              <a:t>PROCES NAUKI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1142984"/>
            <a:ext cx="8620977" cy="49831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pl-PL" b="1" dirty="0">
                <a:solidFill>
                  <a:schemeClr val="bg1"/>
                </a:solidFill>
              </a:rPr>
              <a:t>EFEKT KOŃCA I POCZATKU </a:t>
            </a:r>
            <a:r>
              <a:rPr lang="pl-PL" sz="1400" b="1" dirty="0">
                <a:solidFill>
                  <a:schemeClr val="bg1"/>
                </a:solidFill>
              </a:rPr>
              <a:t>najwięcej zapamiętujemy na początku i końcu nauki</a:t>
            </a:r>
            <a:endParaRPr lang="pl-PL" b="1" dirty="0">
              <a:solidFill>
                <a:schemeClr val="bg1"/>
              </a:solidFill>
              <a:cs typeface="Calibri"/>
            </a:endParaRPr>
          </a:p>
          <a:p>
            <a:endParaRPr lang="pl-PL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597342"/>
            <a:ext cx="9144000" cy="5260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b="1" dirty="0">
                <a:solidFill>
                  <a:srgbClr val="FF0000"/>
                </a:solidFill>
              </a:rPr>
              <a:t>POWTÓRKI </a:t>
            </a:r>
            <a:r>
              <a:rPr lang="pl-PL" sz="2000" b="1" dirty="0">
                <a:solidFill>
                  <a:srgbClr val="FF0000"/>
                </a:solidFill>
              </a:rPr>
              <a:t>kluczem do sukcesu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45555"/>
            <a:ext cx="6844445" cy="56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Obraz zawierający sport, pływanie, zewnętrzne, woda&#10;&#10;Opis wygenerowany przy bardzo wysokim poziomie pewności">
            <a:extLst>
              <a:ext uri="{FF2B5EF4-FFF2-40B4-BE49-F238E27FC236}">
                <a16:creationId xmlns:a16="http://schemas.microsoft.com/office/drawing/2014/main" id="{E358E534-33FB-45D9-83F6-FE4CAB96A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984" y="1467666"/>
            <a:ext cx="7974915" cy="5106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7CFD48BF-AD3F-440D-9C81-3D9E39BB4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bg1"/>
                </a:solidFill>
                <a:cs typeface="Calibri"/>
              </a:rPr>
              <a:t>Powodzenia!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81338C-85DE-4480-889E-3E96C9769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Nawet jeśli czujesz, że zostałeś wrzucony na głęboką wodę, to nie martw się - wiesz co masz robić:)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0995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28604"/>
            <a:ext cx="5857884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u="sng" dirty="0"/>
              <a:t>Wykorzystaj 3 właściwości mózgu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pl-PL" sz="3200" b="1" dirty="0">
                <a:solidFill>
                  <a:srgbClr val="C00000"/>
                </a:solidFill>
              </a:rPr>
              <a:t> </a:t>
            </a:r>
            <a:r>
              <a:rPr lang="pl-PL" sz="3200" b="1" dirty="0">
                <a:solidFill>
                  <a:srgbClr val="FF0000"/>
                </a:solidFill>
              </a:rPr>
              <a:t>integracja półkul mózgowych</a:t>
            </a:r>
          </a:p>
          <a:p>
            <a:pPr>
              <a:buFont typeface="Arial" pitchFamily="34" charset="0"/>
              <a:buChar char="•"/>
            </a:pPr>
            <a:r>
              <a:rPr lang="pl-PL" sz="3200" b="1" dirty="0">
                <a:solidFill>
                  <a:srgbClr val="FF0000"/>
                </a:solidFill>
              </a:rPr>
              <a:t>wykorzystanie wszystkich zmysłów</a:t>
            </a:r>
          </a:p>
          <a:p>
            <a:pPr>
              <a:buFont typeface="Arial" pitchFamily="34" charset="0"/>
              <a:buChar char="•"/>
            </a:pPr>
            <a:r>
              <a:rPr lang="pl-PL" sz="3200" b="1" dirty="0">
                <a:solidFill>
                  <a:srgbClr val="FF0000"/>
                </a:solidFill>
              </a:rPr>
              <a:t>Fale alfa emitowane przez mózg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14620"/>
            <a:ext cx="130635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71612"/>
            <a:ext cx="1567093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9600" b="1" dirty="0">
                <a:solidFill>
                  <a:srgbClr val="FF0000"/>
                </a:solidFill>
              </a:rPr>
              <a:t>X+y=5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928794" y="1714487"/>
            <a:ext cx="5704904" cy="479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15250" y="1643050"/>
            <a:ext cx="140324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trzałka w prawo 5"/>
          <p:cNvSpPr/>
          <p:nvPr/>
        </p:nvSpPr>
        <p:spPr>
          <a:xfrm rot="19260807">
            <a:off x="7527136" y="2240142"/>
            <a:ext cx="737845" cy="571504"/>
          </a:xfrm>
          <a:prstGeom prst="rightArrow">
            <a:avLst>
              <a:gd name="adj1" fmla="val 50000"/>
              <a:gd name="adj2" fmla="val 616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prawo 8"/>
          <p:cNvSpPr/>
          <p:nvPr/>
        </p:nvSpPr>
        <p:spPr>
          <a:xfrm rot="13158466">
            <a:off x="1169091" y="2312173"/>
            <a:ext cx="737845" cy="571504"/>
          </a:xfrm>
          <a:prstGeom prst="rightArrow">
            <a:avLst>
              <a:gd name="adj1" fmla="val 50000"/>
              <a:gd name="adj2" fmla="val 616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72430" y="2786058"/>
            <a:ext cx="1071570" cy="988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Strzałka w prawo 10"/>
          <p:cNvSpPr/>
          <p:nvPr/>
        </p:nvSpPr>
        <p:spPr>
          <a:xfrm>
            <a:off x="7715272" y="2982697"/>
            <a:ext cx="564402" cy="374865"/>
          </a:xfrm>
          <a:prstGeom prst="rightArrow">
            <a:avLst>
              <a:gd name="adj1" fmla="val 50000"/>
              <a:gd name="adj2" fmla="val 616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 w prawo 12"/>
          <p:cNvSpPr/>
          <p:nvPr/>
        </p:nvSpPr>
        <p:spPr>
          <a:xfrm rot="10642545">
            <a:off x="1364094" y="3082784"/>
            <a:ext cx="486458" cy="308347"/>
          </a:xfrm>
          <a:prstGeom prst="rightArrow">
            <a:avLst>
              <a:gd name="adj1" fmla="val 50000"/>
              <a:gd name="adj2" fmla="val 616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58116" y="3929066"/>
            <a:ext cx="128588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Strzałka w prawo 14"/>
          <p:cNvSpPr/>
          <p:nvPr/>
        </p:nvSpPr>
        <p:spPr>
          <a:xfrm rot="3464840">
            <a:off x="7434783" y="3834758"/>
            <a:ext cx="827426" cy="299772"/>
          </a:xfrm>
          <a:prstGeom prst="rightArrow">
            <a:avLst>
              <a:gd name="adj1" fmla="val 39627"/>
              <a:gd name="adj2" fmla="val 616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24454" y="5641130"/>
            <a:ext cx="2519546" cy="121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Strzałka w prawo 16"/>
          <p:cNvSpPr/>
          <p:nvPr/>
        </p:nvSpPr>
        <p:spPr>
          <a:xfrm rot="5400000">
            <a:off x="1253347" y="5033141"/>
            <a:ext cx="1725759" cy="374865"/>
          </a:xfrm>
          <a:prstGeom prst="rightArrow">
            <a:avLst>
              <a:gd name="adj1" fmla="val 39627"/>
              <a:gd name="adj2" fmla="val 616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4143381"/>
            <a:ext cx="1857356" cy="114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Strzałka w prawo 18"/>
          <p:cNvSpPr/>
          <p:nvPr/>
        </p:nvSpPr>
        <p:spPr>
          <a:xfrm rot="8679582">
            <a:off x="1017420" y="3666792"/>
            <a:ext cx="936297" cy="358158"/>
          </a:xfrm>
          <a:prstGeom prst="rightArrow">
            <a:avLst>
              <a:gd name="adj1" fmla="val 50000"/>
              <a:gd name="adj2" fmla="val 616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5429273"/>
            <a:ext cx="1928794" cy="14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Strzałka w prawo 21"/>
          <p:cNvSpPr/>
          <p:nvPr/>
        </p:nvSpPr>
        <p:spPr>
          <a:xfrm rot="5400000">
            <a:off x="6763597" y="5042665"/>
            <a:ext cx="1725759" cy="374865"/>
          </a:xfrm>
          <a:prstGeom prst="rightArrow">
            <a:avLst>
              <a:gd name="adj1" fmla="val 39627"/>
              <a:gd name="adj2" fmla="val 616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6595" y="0"/>
            <a:ext cx="3427405" cy="4422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463" y="144463"/>
            <a:ext cx="20764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Autofit/>
          </a:bodyPr>
          <a:lstStyle/>
          <a:p>
            <a:r>
              <a:rPr lang="pl-PL" sz="9600" b="1" dirty="0">
                <a:solidFill>
                  <a:srgbClr val="FF0000"/>
                </a:solidFill>
              </a:rPr>
              <a:t>   </a:t>
            </a:r>
            <a:r>
              <a:rPr lang="pl-PL" sz="4000" b="1" dirty="0">
                <a:solidFill>
                  <a:srgbClr val="FF0000"/>
                </a:solidFill>
              </a:rPr>
              <a:t>Wykorzystaj wszystkie ZMYSŁY</a:t>
            </a:r>
            <a:endParaRPr lang="pl-PL" sz="4000" b="1" dirty="0">
              <a:solidFill>
                <a:srgbClr val="FF0000"/>
              </a:solidFill>
              <a:cs typeface="Calibri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428860" y="1357298"/>
            <a:ext cx="2495563" cy="2290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3857628"/>
            <a:ext cx="2641587" cy="237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3829436"/>
            <a:ext cx="4000528" cy="295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Strzałka kolista 9"/>
          <p:cNvSpPr/>
          <p:nvPr/>
        </p:nvSpPr>
        <p:spPr>
          <a:xfrm rot="15753748">
            <a:off x="848523" y="2334254"/>
            <a:ext cx="1345618" cy="1522582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" name="Strzałka kolista 10"/>
          <p:cNvSpPr/>
          <p:nvPr/>
        </p:nvSpPr>
        <p:spPr>
          <a:xfrm rot="1043119">
            <a:off x="2169400" y="861635"/>
            <a:ext cx="1345618" cy="1522582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2" name="Strzałka kolista 11"/>
          <p:cNvSpPr/>
          <p:nvPr/>
        </p:nvSpPr>
        <p:spPr>
          <a:xfrm rot="1891685">
            <a:off x="4929190" y="1285860"/>
            <a:ext cx="1973970" cy="1522582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51798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3" name="Strzałka kolista 12"/>
          <p:cNvSpPr/>
          <p:nvPr/>
        </p:nvSpPr>
        <p:spPr>
          <a:xfrm rot="6248783">
            <a:off x="7391888" y="4295874"/>
            <a:ext cx="1759607" cy="1355681"/>
          </a:xfrm>
          <a:prstGeom prst="circularArrow">
            <a:avLst>
              <a:gd name="adj1" fmla="val 10521"/>
              <a:gd name="adj2" fmla="val 1142319"/>
              <a:gd name="adj3" fmla="val 20602014"/>
              <a:gd name="adj4" fmla="val 10392599"/>
              <a:gd name="adj5" fmla="val 13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4" name="Strzałka kolista 13"/>
          <p:cNvSpPr/>
          <p:nvPr/>
        </p:nvSpPr>
        <p:spPr>
          <a:xfrm rot="10800000">
            <a:off x="2571736" y="4929198"/>
            <a:ext cx="1345618" cy="1522582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996676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b="1" dirty="0">
                <a:solidFill>
                  <a:srgbClr val="FF0000"/>
                </a:solidFill>
              </a:rPr>
              <a:t>PAMIĘĆ = OBRAZ + AKCJA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572140"/>
          </a:xfrm>
          <a:gradFill>
            <a:gsLst>
              <a:gs pos="0">
                <a:srgbClr val="C00000"/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prstTxWarp prst="textInflate">
              <a:avLst/>
            </a:prstTxWarp>
            <a:normAutofit fontScale="77500" lnSpcReduction="20000"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38100" h="38100" prst="convex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None/>
            </a:pPr>
            <a:endParaRPr lang="pl-PL" b="1" dirty="0">
              <a:ln w="11430">
                <a:solidFill>
                  <a:srgbClr val="FFFF00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None/>
            </a:pPr>
            <a:endParaRPr lang="pl-PL" b="1" dirty="0">
              <a:ln w="11430">
                <a:solidFill>
                  <a:srgbClr val="FFFF00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None/>
            </a:pPr>
            <a:endParaRPr lang="pl-PL" b="1" dirty="0">
              <a:ln w="11430">
                <a:solidFill>
                  <a:srgbClr val="FFFF00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pl-PL" b="1" dirty="0">
                <a:ln w="11430">
                  <a:solidFill>
                    <a:srgbClr val="00206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ODCZUWANY WSZYSTKIMI ZMYSŁAMI</a:t>
            </a:r>
          </a:p>
          <a:p>
            <a:endParaRPr lang="pl-PL" b="1" dirty="0">
              <a:ln w="11430">
                <a:solidFill>
                  <a:srgbClr val="00B050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pl-PL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</a:t>
            </a:r>
            <a:r>
              <a:rPr lang="pl-PL" b="1" dirty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pl-PL" b="1" dirty="0">
                <a:ln w="11430">
                  <a:solidFill>
                    <a:schemeClr val="accent3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</a:t>
            </a:r>
            <a:r>
              <a:rPr lang="pl-PL" b="1" dirty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pl-PL" b="1" dirty="0">
                <a:ln w="11430">
                  <a:solidFill>
                    <a:srgbClr val="0070C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</a:t>
            </a:r>
            <a:r>
              <a:rPr lang="pl-PL" b="1" dirty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</a:t>
            </a:r>
            <a:r>
              <a:rPr lang="pl-PL" b="1" dirty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</a:t>
            </a:r>
            <a:r>
              <a:rPr lang="pl-PL" b="1" dirty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Y</a:t>
            </a:r>
          </a:p>
          <a:p>
            <a:endParaRPr lang="pl-PL" b="1" dirty="0">
              <a:ln w="11430">
                <a:solidFill>
                  <a:srgbClr val="FFFF00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pl-PL" b="1" dirty="0" err="1">
                <a:ln w="11430">
                  <a:solidFill>
                    <a:srgbClr val="7030A0"/>
                  </a:solidFill>
                </a:ln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ŚMIESZNY</a:t>
            </a:r>
            <a:r>
              <a:rPr lang="pl-PL" b="1" dirty="0" err="1">
                <a:ln w="11430">
                  <a:solidFill>
                    <a:srgbClr val="7030A0"/>
                  </a:solidFill>
                </a:ln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itchFamily="2" charset="2"/>
              </a:rPr>
              <a:t></a:t>
            </a:r>
            <a:r>
              <a:rPr lang="pl-PL" b="1" dirty="0">
                <a:ln w="11430">
                  <a:solidFill>
                    <a:srgbClr val="7030A0"/>
                  </a:solidFill>
                </a:ln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itchFamily="2" charset="2"/>
              </a:rPr>
              <a:t> </a:t>
            </a:r>
            <a:r>
              <a:rPr lang="pl-PL" b="1" dirty="0" err="1">
                <a:ln w="11430">
                  <a:solidFill>
                    <a:srgbClr val="7030A0"/>
                  </a:solidFill>
                </a:ln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 pitchFamily="2" charset="2"/>
              </a:rPr>
              <a:t></a:t>
            </a:r>
            <a:endParaRPr lang="pl-PL" b="1" dirty="0">
              <a:ln w="11430">
                <a:solidFill>
                  <a:srgbClr val="7030A0"/>
                </a:solidFill>
              </a:ln>
              <a:solidFill>
                <a:srgbClr val="7030A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pl-PL" b="1" dirty="0">
              <a:ln w="11430">
                <a:solidFill>
                  <a:srgbClr val="FFFF00"/>
                </a:solidFill>
              </a:ln>
              <a:solidFill>
                <a:srgbClr val="7030A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pl-PL" b="1" dirty="0">
                <a:ln w="11430"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ABSURDALNY</a:t>
            </a:r>
          </a:p>
          <a:p>
            <a:endParaRPr lang="pl-PL" b="1" dirty="0">
              <a:ln w="11430">
                <a:solidFill>
                  <a:srgbClr val="FFFF00"/>
                </a:solidFill>
              </a:ln>
              <a:solidFill>
                <a:srgbClr val="C0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pl-PL" b="1" dirty="0">
                <a:ln w="11430"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D</a:t>
            </a:r>
            <a:r>
              <a:rPr lang="pl-PL" b="1" dirty="0">
                <a:ln w="11430"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lackadder ITC" pitchFamily="82" charset="0"/>
              </a:rPr>
              <a:t>Y</a:t>
            </a:r>
            <a:r>
              <a:rPr lang="pl-PL" b="1" dirty="0">
                <a:ln w="11430"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lbertus Extra Bold" pitchFamily="34" charset="0"/>
              </a:rPr>
              <a:t>N</a:t>
            </a:r>
            <a:r>
              <a:rPr lang="pl-PL" b="1" dirty="0">
                <a:ln w="11430"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</a:t>
            </a:r>
            <a:r>
              <a:rPr lang="pl-PL" b="1" dirty="0">
                <a:ln w="11430"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uhaus 93" pitchFamily="82" charset="0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pl-PL" b="1" dirty="0">
                <a:ln w="11430"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lgerian" pitchFamily="82" charset="0"/>
              </a:rPr>
              <a:t>I</a:t>
            </a:r>
            <a:r>
              <a:rPr lang="pl-PL" b="1" dirty="0">
                <a:ln w="11430"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skerville Old Face" pitchFamily="18" charset="0"/>
              </a:rPr>
              <a:t>C</a:t>
            </a:r>
            <a:r>
              <a:rPr lang="pl-PL" b="1" dirty="0">
                <a:ln w="11430"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lbertus Extra Bold" pitchFamily="34" charset="0"/>
              </a:rPr>
              <a:t>Z</a:t>
            </a:r>
            <a:r>
              <a:rPr lang="pl-PL" b="1" dirty="0">
                <a:ln w="11430"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</a:t>
            </a:r>
            <a:r>
              <a:rPr lang="pl-PL" b="1" dirty="0">
                <a:ln w="11430"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lackadder ITC" pitchFamily="82" charset="0"/>
              </a:rPr>
              <a:t>Y</a:t>
            </a:r>
          </a:p>
          <a:p>
            <a:endParaRPr lang="pl-PL" b="1" dirty="0">
              <a:ln w="11430">
                <a:solidFill>
                  <a:srgbClr val="FFFF00"/>
                </a:solidFill>
              </a:ln>
              <a:solidFill>
                <a:srgbClr val="C0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lackadder ITC" pitchFamily="82" charset="0"/>
            </a:endParaRPr>
          </a:p>
          <a:p>
            <a:r>
              <a:rPr lang="pl-PL" b="1" u="sng" dirty="0">
                <a:ln w="11430">
                  <a:solidFill>
                    <a:srgbClr val="7030A0"/>
                  </a:solidFill>
                </a:ln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skerville Old Face" pitchFamily="18" charset="0"/>
              </a:rPr>
              <a:t>POZYTYWNY</a:t>
            </a:r>
          </a:p>
          <a:p>
            <a:endParaRPr lang="pl-PL" b="1" dirty="0">
              <a:ln w="11430">
                <a:solidFill>
                  <a:srgbClr val="FFFF00"/>
                </a:solidFill>
              </a:ln>
              <a:solidFill>
                <a:srgbClr val="7030A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pl-PL" b="1" dirty="0">
              <a:ln w="11430">
                <a:solidFill>
                  <a:srgbClr val="FFFF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714348" y="1214423"/>
            <a:ext cx="7929617" cy="857256"/>
          </a:xfrm>
          <a:prstGeom prst="rect">
            <a:avLst/>
          </a:prstGeom>
          <a:solidFill>
            <a:srgbClr val="FFFF00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prstTxWarp prst="textStop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l-PL" sz="5400" b="1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NIEZWYKŁY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45278" y="1873205"/>
            <a:ext cx="3000396" cy="255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04787" y="1988561"/>
            <a:ext cx="2855372" cy="2372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47389" cy="1062946"/>
          </a:xfrm>
        </p:spPr>
        <p:txBody>
          <a:bodyPr>
            <a:normAutofit fontScale="90000"/>
          </a:bodyPr>
          <a:lstStyle/>
          <a:p>
            <a:r>
              <a:rPr lang="pl-PL" sz="4800" b="1" dirty="0">
                <a:solidFill>
                  <a:srgbClr val="FF0000"/>
                </a:solidFill>
              </a:rPr>
              <a:t>Łańcuchowa metoda skojarzeń</a:t>
            </a:r>
            <a:br>
              <a:rPr lang="pl-PL" sz="1600" b="1" dirty="0"/>
            </a:br>
            <a:r>
              <a:rPr lang="pl-PL" sz="1600" b="1" dirty="0">
                <a:solidFill>
                  <a:srgbClr val="FF0000"/>
                </a:solidFill>
              </a:rPr>
              <a:t> Twórz zwariowane, absurdalne, pełne doświadczeń wszystkich zmysłów  historyjki ze słowami kluczowymi stosując zasadę pamięć = obraz + akcja. Słowa klucze to symbole pojęć, które chcesz zapamiętać.</a:t>
            </a:r>
            <a:br>
              <a:rPr lang="pl-PL" sz="1600" b="1" dirty="0">
                <a:solidFill>
                  <a:srgbClr val="FF0000"/>
                </a:solidFill>
                <a:cs typeface="Calibri"/>
              </a:rPr>
            </a:br>
            <a:r>
              <a:rPr lang="pl-PL" sz="1600" dirty="0"/>
              <a:t>Np. główne</a:t>
            </a:r>
            <a:r>
              <a:rPr lang="pl-PL" sz="1600" dirty="0">
                <a:ea typeface="+mj-lt"/>
                <a:cs typeface="+mj-lt"/>
              </a:rPr>
              <a:t> pojęcia na  liście będą podpowiadać nam porządek zagadnień w prezentacji, oraz stanowić wskazówki, pomagające nam pamiętać treść poszczególnych podpunktów. Poprzez skojarzenia np.. fonetyczne ułatwią zapamiętywanie słówek języka obcego</a:t>
            </a:r>
            <a:endParaRPr lang="pl-PL" dirty="0"/>
          </a:p>
          <a:p>
            <a:endParaRPr lang="pl-PL" sz="1600" b="1">
              <a:solidFill>
                <a:srgbClr val="FF0000"/>
              </a:solidFill>
              <a:cs typeface="Calibri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514350" indent="-514350" algn="ctr">
              <a:buFont typeface="+mj-lt"/>
              <a:buAutoNum type="arabicPeriod"/>
            </a:pPr>
            <a:endParaRPr lang="pl-PL" sz="3800" b="1" dirty="0"/>
          </a:p>
          <a:p>
            <a:pPr marL="514350" indent="-514350" algn="ctr">
              <a:buAutoNum type="arabicPeriod"/>
            </a:pPr>
            <a:r>
              <a:rPr lang="pl-PL" sz="3800" b="1" dirty="0"/>
              <a:t>Piasek</a:t>
            </a:r>
            <a:endParaRPr lang="pl-PL" dirty="0"/>
          </a:p>
          <a:p>
            <a:pPr marL="514350" indent="-514350" algn="ctr">
              <a:buFont typeface="+mj-lt"/>
              <a:buAutoNum type="arabicPeriod"/>
            </a:pPr>
            <a:r>
              <a:rPr lang="pl-PL" sz="3800" b="1" dirty="0"/>
              <a:t>Motyl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pl-PL" sz="3800" b="1" dirty="0"/>
              <a:t>Trąbka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pl-PL" sz="3800" b="1" dirty="0"/>
              <a:t>Pomarańcza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pl-PL" sz="3800" b="1" dirty="0"/>
              <a:t>Samochód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pl-PL" sz="3800" b="1" dirty="0"/>
              <a:t>Kołnierz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pl-PL" sz="3800" b="1" dirty="0"/>
              <a:t>Drzewo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pl-PL" sz="3800" b="1" dirty="0"/>
              <a:t>Budzik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pl-PL" sz="3800" b="1" dirty="0"/>
              <a:t>Kot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pl-PL" sz="3800" b="1" dirty="0"/>
              <a:t>Kokarda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78" y="4355745"/>
            <a:ext cx="3000395" cy="2498719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6204786" y="4300704"/>
            <a:ext cx="2855899" cy="2516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5" descr="Obraz zawierający tekst, mapa&#10;&#10;Opis wygenerowany przy bardzo wysokim poziomie pewności">
            <a:extLst>
              <a:ext uri="{FF2B5EF4-FFF2-40B4-BE49-F238E27FC236}">
                <a16:creationId xmlns:a16="http://schemas.microsoft.com/office/drawing/2014/main" id="{65BC3F1C-A4B4-477A-B828-10917C1CA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501" y="4160373"/>
            <a:ext cx="2894414" cy="1872856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666AA704-FB6D-43B9-B656-0C7032A90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10688"/>
          </a:xfrm>
        </p:spPr>
        <p:txBody>
          <a:bodyPr>
            <a:normAutofit/>
          </a:bodyPr>
          <a:lstStyle/>
          <a:p>
            <a:pPr algn="r"/>
            <a:r>
              <a:rPr lang="pl-PL" b="1" dirty="0">
                <a:solidFill>
                  <a:srgbClr val="00B050"/>
                </a:solidFill>
                <a:cs typeface="Calibri"/>
              </a:rPr>
              <a:t>Przykłady</a:t>
            </a:r>
            <a:br>
              <a:rPr lang="pl-PL" b="1" dirty="0">
                <a:solidFill>
                  <a:srgbClr val="00B050"/>
                </a:solidFill>
                <a:cs typeface="Calibri"/>
              </a:rPr>
            </a:br>
            <a:r>
              <a:rPr lang="pl-PL" sz="1800" b="1" dirty="0">
                <a:cs typeface="Calibri"/>
              </a:rPr>
              <a:t>Wyobraź sobie, że stąpasz  po gorącym, parzącym w bose stopy </a:t>
            </a:r>
            <a:r>
              <a:rPr lang="pl-PL" sz="1800" b="1" dirty="0">
                <a:solidFill>
                  <a:schemeClr val="bg1"/>
                </a:solidFill>
                <a:cs typeface="Calibri"/>
              </a:rPr>
              <a:t>piasku</a:t>
            </a:r>
            <a:r>
              <a:rPr lang="pl-PL" sz="1800" b="1" dirty="0">
                <a:cs typeface="Calibri"/>
              </a:rPr>
              <a:t>. Czujesz, jak przesypuje ci się między palcami. Sypiesz nim w górę, ale zamiast piasku spada na Ciebie rój kolorowych, mieniących się barwami tęczy, olbrzymich </a:t>
            </a:r>
            <a:r>
              <a:rPr lang="pl-PL" sz="1800" b="1" dirty="0">
                <a:solidFill>
                  <a:schemeClr val="bg1"/>
                </a:solidFill>
                <a:cs typeface="Calibri"/>
              </a:rPr>
              <a:t>motyli. </a:t>
            </a:r>
            <a:r>
              <a:rPr lang="pl-PL" sz="1800" b="1" dirty="0">
                <a:cs typeface="Calibri"/>
              </a:rPr>
              <a:t>Czujesz dotyk ich skrzydeł na twarzy i słyszysz jak grają na miniaturowych </a:t>
            </a:r>
            <a:r>
              <a:rPr lang="pl-PL" sz="1800" b="1" dirty="0">
                <a:solidFill>
                  <a:schemeClr val="bg1"/>
                </a:solidFill>
                <a:cs typeface="Calibri"/>
              </a:rPr>
              <a:t>trąbkach. </a:t>
            </a:r>
            <a:r>
              <a:rPr lang="pl-PL" sz="1800" b="1" dirty="0">
                <a:cs typeface="Calibri"/>
              </a:rPr>
              <a:t>Nagle zamiast zwykłego </a:t>
            </a:r>
            <a:r>
              <a:rPr lang="pl-PL" sz="1800" b="1" dirty="0" err="1">
                <a:cs typeface="Calibri"/>
              </a:rPr>
              <a:t>tra</a:t>
            </a:r>
            <a:r>
              <a:rPr lang="pl-PL" sz="1800" b="1" dirty="0">
                <a:cs typeface="Calibri"/>
              </a:rPr>
              <a:t> ta </a:t>
            </a:r>
            <a:r>
              <a:rPr lang="pl-PL" sz="1800" b="1" dirty="0" err="1">
                <a:cs typeface="Calibri"/>
              </a:rPr>
              <a:t>ta</a:t>
            </a:r>
            <a:r>
              <a:rPr lang="pl-PL" sz="1800" b="1" dirty="0">
                <a:cs typeface="Calibri"/>
              </a:rPr>
              <a:t> z trąbek wylatują soczyste słodkie </a:t>
            </a:r>
            <a:r>
              <a:rPr lang="pl-PL" sz="1800" b="1" dirty="0">
                <a:solidFill>
                  <a:schemeClr val="bg1"/>
                </a:solidFill>
                <a:cs typeface="Calibri"/>
              </a:rPr>
              <a:t>pomarańcze. </a:t>
            </a:r>
            <a:r>
              <a:rPr lang="pl-PL" sz="1800" b="1" dirty="0">
                <a:cs typeface="Calibri"/>
              </a:rPr>
              <a:t>Czujesz ich zapach i smak, a ich sok zaczyna kapać na ….. no oczywiście na </a:t>
            </a:r>
            <a:r>
              <a:rPr lang="pl-PL" sz="1800" b="1" dirty="0" err="1">
                <a:cs typeface="Calibri"/>
              </a:rPr>
              <a:t>starusieńki</a:t>
            </a:r>
            <a:r>
              <a:rPr lang="pl-PL" sz="1800" b="1" dirty="0">
                <a:cs typeface="Calibri"/>
              </a:rPr>
              <a:t>, śmiesznie perkoczący </a:t>
            </a:r>
            <a:r>
              <a:rPr lang="pl-PL" sz="1800" b="1" dirty="0">
                <a:solidFill>
                  <a:schemeClr val="bg1"/>
                </a:solidFill>
                <a:cs typeface="Calibri"/>
              </a:rPr>
              <a:t>samochód</a:t>
            </a:r>
            <a:r>
              <a:rPr lang="pl-PL" sz="1800" b="1" dirty="0">
                <a:cs typeface="Calibri"/>
              </a:rPr>
              <a:t>  itd. itd...</a:t>
            </a:r>
            <a:br>
              <a:rPr lang="pl-PL" sz="1800" b="1" dirty="0">
                <a:cs typeface="Calibri"/>
              </a:rPr>
            </a:br>
            <a:br>
              <a:rPr lang="pl-PL" sz="1400" b="1" dirty="0">
                <a:cs typeface="Calibri"/>
              </a:rPr>
            </a:br>
            <a:br>
              <a:rPr lang="pl-PL" sz="1400" b="1" dirty="0">
                <a:cs typeface="Calibri"/>
              </a:rPr>
            </a:br>
            <a:br>
              <a:rPr lang="pl-PL" sz="1400" b="1" dirty="0">
                <a:cs typeface="Calibri"/>
              </a:rPr>
            </a:br>
            <a:br>
              <a:rPr lang="pl-PL" sz="1400" b="1" dirty="0">
                <a:cs typeface="Calibri"/>
              </a:rPr>
            </a:br>
            <a:br>
              <a:rPr lang="pl-PL" sz="1400" b="1" dirty="0">
                <a:cs typeface="Calibri"/>
              </a:rPr>
            </a:br>
            <a:br>
              <a:rPr lang="pl-PL" sz="1400" b="1" dirty="0">
                <a:cs typeface="Calibri"/>
              </a:rPr>
            </a:br>
            <a:r>
              <a:rPr lang="pl-PL" sz="1400" b="1" dirty="0">
                <a:cs typeface="Calibri"/>
              </a:rPr>
              <a:t>LUB</a:t>
            </a:r>
            <a:br>
              <a:rPr lang="pl-PL" sz="1400" b="1" dirty="0">
                <a:cs typeface="Calibri"/>
              </a:rPr>
            </a:br>
            <a:br>
              <a:rPr lang="pl-PL" sz="1400" b="1" dirty="0">
                <a:cs typeface="Calibri"/>
              </a:rPr>
            </a:br>
            <a:br>
              <a:rPr lang="pl-PL" sz="1400" b="1" dirty="0">
                <a:cs typeface="Calibri"/>
              </a:rPr>
            </a:br>
            <a:br>
              <a:rPr lang="pl-PL" sz="1400" b="1" dirty="0">
                <a:cs typeface="Calibri"/>
              </a:rPr>
            </a:br>
            <a:br>
              <a:rPr lang="pl-PL" sz="1400" b="1" dirty="0">
                <a:cs typeface="Calibri"/>
              </a:rPr>
            </a:br>
            <a:r>
              <a:rPr lang="pl-PL" sz="1400" b="1" dirty="0">
                <a:solidFill>
                  <a:srgbClr val="000000"/>
                </a:solidFill>
                <a:cs typeface="Calibri"/>
              </a:rPr>
              <a:t>ANGIELSKIE GOOSE (GĘŚ) BRZMI JAK POLSKIE GUZ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3248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1105"/>
            <a:ext cx="8229600" cy="1676696"/>
          </a:xfrm>
        </p:spPr>
        <p:txBody>
          <a:bodyPr>
            <a:noAutofit/>
          </a:bodyPr>
          <a:lstStyle/>
          <a:p>
            <a:r>
              <a:rPr lang="pl-PL" sz="5400" b="1" dirty="0">
                <a:solidFill>
                  <a:srgbClr val="FF0000"/>
                </a:solidFill>
              </a:rPr>
              <a:t>Fale alfa</a:t>
            </a:r>
            <a:br>
              <a:rPr lang="pl-PL" sz="5400" b="1" dirty="0"/>
            </a:br>
            <a:r>
              <a:rPr lang="pl-PL" sz="1400" dirty="0">
                <a:ea typeface="+mj-lt"/>
                <a:cs typeface="+mj-lt"/>
              </a:rPr>
              <a:t>Obecność fal alfa w mózgu umożliwia odrzucanie oczywistych rozwiązań i znajdowanie tych bardziej oryginalnych. Tym samym sprzyja kreatywnemu myśleniu oraz  szybkiemu i łatwemu zapamiętywaniu i rozumieniu różnego rodzaju informacji. W osiągnięciu takiego stanu umysłu pomoże Ci</a:t>
            </a:r>
            <a:endParaRPr lang="pl-PL" sz="1400" b="1" dirty="0">
              <a:solidFill>
                <a:srgbClr val="FF0000"/>
              </a:solidFill>
              <a:cs typeface="Calibri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71604" y="2928934"/>
            <a:ext cx="7215238" cy="3500462"/>
          </a:xfrm>
        </p:spPr>
        <p:txBody>
          <a:bodyPr>
            <a:prstTxWarp prst="textCircle">
              <a:avLst/>
            </a:prstTxWarp>
            <a:normAutofit/>
          </a:bodyPr>
          <a:lstStyle/>
          <a:p>
            <a:pPr>
              <a:buNone/>
            </a:pPr>
            <a:r>
              <a:rPr lang="pl-PL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Muzyka </a:t>
            </a:r>
            <a:r>
              <a:rPr lang="pl-PL" sz="6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instumentalna</a:t>
            </a:r>
            <a:endParaRPr lang="pl-PL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pl-PL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Barokowe largo ( Bach, Mozart, Vivaldi, </a:t>
            </a:r>
            <a:r>
              <a:rPr lang="pl-PL" sz="4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Albioni</a:t>
            </a:r>
            <a:r>
              <a:rPr lang="pl-PL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</a:p>
        </p:txBody>
      </p:sp>
      <p:pic>
        <p:nvPicPr>
          <p:cNvPr id="7" name="This Will Destroy You - Young Mountain full album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8" name="Tomaso Albinoni - Concerto Op. 92 in d minor (23) [Adagio]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10" name="Obraz 9" descr="motyle31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00364" y="3353618"/>
            <a:ext cx="3364778" cy="30757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5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25872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144463"/>
            <a:ext cx="28860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9600" b="1" dirty="0">
                <a:solidFill>
                  <a:srgbClr val="FF0000"/>
                </a:solidFill>
              </a:rPr>
              <a:t>Fale alfa</a:t>
            </a:r>
            <a:r>
              <a:rPr lang="pl-PL" sz="1400" b="1" dirty="0">
                <a:solidFill>
                  <a:srgbClr val="FF0000"/>
                </a:solidFill>
              </a:rPr>
              <a:t>: </a:t>
            </a:r>
            <a:br>
              <a:rPr lang="pl-PL" sz="1400" b="1" dirty="0">
                <a:solidFill>
                  <a:srgbClr val="FF0000"/>
                </a:solidFill>
              </a:rPr>
            </a:br>
            <a:r>
              <a:rPr lang="pl-PL" sz="2000" b="1" dirty="0">
                <a:solidFill>
                  <a:srgbClr val="FF0000"/>
                </a:solidFill>
              </a:rPr>
              <a:t>ćwiczenia relaksacyjne , oddychanie przeponą, kreślenie leżącej ósemki, kreatywne bazgroły jednocześnie obiema rękami, wyobrażenie najprzyjemniejszego wakacyjnego dnia</a:t>
            </a:r>
            <a:endParaRPr lang="pl-PL" sz="2000" b="1" dirty="0" err="1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472" y="2928934"/>
            <a:ext cx="3033808" cy="36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62814" y="2184527"/>
            <a:ext cx="3066838" cy="255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4857760"/>
            <a:ext cx="4786346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90</Words>
  <Application>Microsoft Office PowerPoint</Application>
  <PresentationFormat>Pokaz na ekranie (4:3)</PresentationFormat>
  <Paragraphs>44</Paragraphs>
  <Slides>13</Slides>
  <Notes>0</Notes>
  <HiddenSlides>0</HiddenSlides>
  <MMClips>4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Jak się uczyć?</vt:lpstr>
      <vt:lpstr>Wykorzystaj 3 właściwości mózgu</vt:lpstr>
      <vt:lpstr>X+y=5</vt:lpstr>
      <vt:lpstr>   Wykorzystaj wszystkie ZMYSŁY</vt:lpstr>
      <vt:lpstr>PAMIĘĆ = OBRAZ + AKCJA</vt:lpstr>
      <vt:lpstr>Łańcuchowa metoda skojarzeń  Twórz zwariowane, absurdalne, pełne doświadczeń wszystkich zmysłów  historyjki ze słowami kluczowymi stosując zasadę pamięć = obraz + akcja. Słowa klucze to symbole pojęć, które chcesz zapamiętać. Np. główne pojęcia na  liście będą podpowiadać nam porządek zagadnień w prezentacji, oraz stanowić wskazówki, pomagające nam pamiętać treść poszczególnych podpunktów. Poprzez skojarzenia np.. fonetyczne ułatwią zapamiętywanie słówek języka obcego </vt:lpstr>
      <vt:lpstr>Przykłady Wyobraź sobie, że stąpasz  po gorącym, parzącym w bose stopy piasku. Czujesz, jak przesypuje ci się między palcami. Sypiesz nim w górę, ale zamiast piasku spada na Ciebie rój kolorowych, mieniących się barwami tęczy, olbrzymich motyli. Czujesz dotyk ich skrzydeł na twarzy i słyszysz jak grają na miniaturowych trąbkach. Nagle zamiast zwykłego tra ta ta z trąbek wylatują soczyste słodkie pomarańcze. Czujesz ich zapach i smak, a ich sok zaczyna kapać na ….. no oczywiście na starusieńki, śmiesznie perkoczący samochód  itd. itd...       LUB     ANGIELSKIE GOOSE (GĘŚ) BRZMI JAK POLSKIE GUZ</vt:lpstr>
      <vt:lpstr>Fale alfa Obecność fal alfa w mózgu umożliwia odrzucanie oczywistych rozwiązań i znajdowanie tych bardziej oryginalnych. Tym samym sprzyja kreatywnemu myśleniu oraz  szybkiemu i łatwemu zapamiętywaniu i rozumieniu różnego rodzaju informacji. W osiągnięciu takiego stanu umysłu pomoże Ci</vt:lpstr>
      <vt:lpstr>Fale alfa:  ćwiczenia relaksacyjne , oddychanie przeponą, kreślenie leżącej ósemki, kreatywne bazgroły jednocześnie obiema rękami, wyobrażenie najprzyjemniejszego wakacyjnego dnia</vt:lpstr>
      <vt:lpstr>Bariery do usunięcia NASTAWIENIE (HORMONY STRESU BLOKUJĄ PRZEPŁYW KRWI DO MÓZGU) UCZENIE SIĘ JEST NATURALNE, ŚWIADOME I NIEŚWIADOME, LIMITY NIE ISTNIEJĄ, BŁĄD WSKAZÓWKĄ A NIE PORAŻKĄ MOTYWACJA (DLACZEGO?) WIEDZA TO TOWAR, INWESTYCJA W ŻYCIOWĄ SZANSĘ,  CEL – DZIEDZINA, ZAWÓD, ZAINTERESOWANIA – MOBILIZACJA SIŁ ELIMINACJA WEWNĘTRZNEGO KRYTYKA (WIZUALIZACJA SUKCESU+ AFIRMACJA) NAJPIERW UWIERZ, ŻE MOŻESZ – PRAWO SUKCESU, USUŃ WEWNĘTRZNEGO PODTRUWACZA,  AFIRMACJA  - POZYTYWNA W CZASIE TERAŹNIEJSZYMM  </vt:lpstr>
      <vt:lpstr>PROCES NAUKI</vt:lpstr>
      <vt:lpstr>POWTÓRKI kluczem do sukcesu</vt:lpstr>
      <vt:lpstr>Powodzenia!</vt:lpstr>
    </vt:vector>
  </TitlesOfParts>
  <Company>Owidz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Owidz</dc:creator>
  <cp:lastModifiedBy>Owidz</cp:lastModifiedBy>
  <cp:revision>428</cp:revision>
  <dcterms:created xsi:type="dcterms:W3CDTF">2017-04-11T08:53:28Z</dcterms:created>
  <dcterms:modified xsi:type="dcterms:W3CDTF">2020-03-26T18:07:03Z</dcterms:modified>
</cp:coreProperties>
</file>